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7" r:id="rId3"/>
    <p:sldId id="297" r:id="rId4"/>
    <p:sldId id="298" r:id="rId5"/>
    <p:sldId id="299" r:id="rId6"/>
    <p:sldId id="300" r:id="rId7"/>
    <p:sldId id="301" r:id="rId8"/>
    <p:sldId id="273" r:id="rId9"/>
    <p:sldId id="272" r:id="rId10"/>
    <p:sldId id="304" r:id="rId11"/>
    <p:sldId id="303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8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45C9B"/>
    <a:srgbClr val="0E8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97" autoAdjust="0"/>
  </p:normalViewPr>
  <p:slideViewPr>
    <p:cSldViewPr snapToGrid="0">
      <p:cViewPr varScale="1">
        <p:scale>
          <a:sx n="76" d="100"/>
          <a:sy n="76" d="100"/>
        </p:scale>
        <p:origin x="86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6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95F9C9-22AD-09B9-B88A-493E6E6525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BB2EA-448D-6506-F94D-A2B858D8D3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39D13-7EAF-4394-9F97-21AE6A45DE3D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ECA3A-82FD-BA9A-CC90-09EE9594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507BF-07F2-3CB7-28A5-0EDFF39FAD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52B6A-CA85-4DB7-9D3B-7A851878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66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C0C8A-BD9D-464B-AD17-87EA256F4DA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79263-0680-477A-A974-C5C6598B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33E2B-CB8C-8E07-A1D9-701A9F2D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5DAB7-D75E-FF54-C0FC-76BB4F12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D5186-59BC-D673-497F-BF10EE82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4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FF66-6484-45B6-3AA3-9FE0F99C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E9C4E-5FB4-900A-F7E7-611640CC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72011-8942-44DF-F76E-65632478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D4B9D-AAF8-BB3E-B420-8659A4C6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BE6F-E033-26CC-8DE6-03A1EA0A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9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EEBFC-5B58-CEC1-C5A9-C5100223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0B4A5-C9EA-1084-0C17-8279F92B9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FFE0-22F8-5E1E-2CB3-C340095B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2D1C-AA13-8F72-C75B-5466746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35636-9DFE-D9BD-A48B-08FD137D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FCC5D-BEA7-6094-F75B-B6DDF906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E3FC0-6A2A-A74D-FFA3-6C7B592D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A2446-7FAD-9745-A55F-D5C43673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8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5276-11B7-3DE4-932A-873FBA55B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2EAD4-6576-F298-8313-6C8536E0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24C09-15D0-EF6A-7738-008D402A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505EF-5196-032F-9F77-4CEE75C3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1D23-A166-EF1E-9121-EF31DA5F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8A98-06C4-83CF-A488-D2C41523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D587-54CC-C5FB-7A73-76414237E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D4A02-B9F9-FF3B-EEE7-00B447EE2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EAD16-C006-BF66-F6A2-F90A18F5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0F496-755D-DC98-294C-99087005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1C1A6-B7E8-4C77-0A8E-D870F5E3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9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17E1-1E86-F690-61F7-0B1BB5E8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BEDD1-3722-C4E7-D5DB-8BCB33EBF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C036C-5D67-5089-F289-1AFAC2076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1231A-A9FB-57CD-767A-6940879B0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E583A1-C314-03D1-3E01-24B789EC1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709C0-CF67-8E99-2C07-8A38C1F7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B43FB-589F-4C96-E52C-AD4344FF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76114-7957-F7D8-71E9-0B61AC53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9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E8E2-A609-3244-8DD8-06B9936E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551C2-4AE3-1200-13D5-17AC00B4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3386F-D68B-406A-08DE-71F07AC4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F4361-FF84-7D24-35EA-A690AC2F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91D01-FD01-9AD3-A276-FFE8DA84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E9739-D8A5-4FB1-CA68-69CB3AC4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5B81A-6E9E-4B13-B658-6392C368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E8C3-1110-A7F7-AD1D-0A7614B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0B005-C36C-7E07-345D-E165FE22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73F21-B2B2-1AB5-27BE-086EA0DBD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F3F65-DB1B-1A53-C922-0D763262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483D7-1A7E-9F6F-0C5A-B8C74BD6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7FF63-A876-C36C-A252-CCC7D902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1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632F-BB8D-8A81-9D1E-AC8B3BA0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91A8D-5179-2487-2B26-BEEB285A3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876C-1877-3750-A6F3-C17090A10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BE11D-B028-2B4F-96B9-450BCD08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5D928-4C54-1D34-E92D-B3BDA853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37B12-60B1-1E8E-4CD3-818A2FEF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6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E90C1-3330-B357-94BD-4141BC74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94205-FD4F-E16C-46A5-C6C1018CC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2E5EA-7767-B6FF-2CB2-3ADA7F835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2291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fld id="{857A9867-7216-4013-A088-DCCF1CA083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0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7A9E3A9-905E-B4F3-A982-C6CAE98F7B9C}"/>
              </a:ext>
            </a:extLst>
          </p:cNvPr>
          <p:cNvSpPr txBox="1"/>
          <p:nvPr/>
        </p:nvSpPr>
        <p:spPr>
          <a:xfrm>
            <a:off x="3710772" y="4375630"/>
            <a:ext cx="44958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rgbClr val="055C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  <a:sym typeface="Neue Machina Ultra-Bold"/>
              </a:rPr>
              <a:t>Chapter 6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9761634-82DA-DBDA-4C43-62CB9EF887F2}"/>
              </a:ext>
            </a:extLst>
          </p:cNvPr>
          <p:cNvSpPr txBox="1"/>
          <p:nvPr/>
        </p:nvSpPr>
        <p:spPr>
          <a:xfrm>
            <a:off x="2676991" y="5391293"/>
            <a:ext cx="6838017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28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Django Framework</a:t>
            </a:r>
          </a:p>
        </p:txBody>
      </p:sp>
    </p:spTree>
    <p:extLst>
      <p:ext uri="{BB962C8B-B14F-4D97-AF65-F5344CB8AC3E}">
        <p14:creationId xmlns:p14="http://schemas.microsoft.com/office/powerpoint/2010/main" val="1415866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64086-7D1A-5BD0-8398-DD9B5FFC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4F823-6F6A-715D-F970-863A988D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469" y="1953690"/>
            <a:ext cx="3652576" cy="3652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F83F6C-1FD8-11D9-41BA-8EDA58C5C4A4}"/>
              </a:ext>
            </a:extLst>
          </p:cNvPr>
          <p:cNvSpPr txBox="1"/>
          <p:nvPr/>
        </p:nvSpPr>
        <p:spPr>
          <a:xfrm>
            <a:off x="2317551" y="603313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</a:rPr>
              <a:t>(programming language)</a:t>
            </a:r>
          </a:p>
        </p:txBody>
      </p:sp>
    </p:spTree>
    <p:extLst>
      <p:ext uri="{BB962C8B-B14F-4D97-AF65-F5344CB8AC3E}">
        <p14:creationId xmlns:p14="http://schemas.microsoft.com/office/powerpoint/2010/main" val="214309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30A5D-CBFC-72E8-E394-D0FDA052A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16D6B-C1DB-F4C6-734C-B4DC3D6F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C309E-F6DA-0705-210B-F02111B969EF}"/>
              </a:ext>
            </a:extLst>
          </p:cNvPr>
          <p:cNvSpPr txBox="1"/>
          <p:nvPr/>
        </p:nvSpPr>
        <p:spPr>
          <a:xfrm>
            <a:off x="1828800" y="366764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Python </a:t>
            </a:r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คืออะไร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0CD7EA-1163-B61C-6AB4-8EDBD0D0F856}"/>
              </a:ext>
            </a:extLst>
          </p:cNvPr>
          <p:cNvSpPr txBox="1">
            <a:spLocks/>
          </p:cNvSpPr>
          <p:nvPr/>
        </p:nvSpPr>
        <p:spPr>
          <a:xfrm>
            <a:off x="366181" y="1314457"/>
            <a:ext cx="9742462" cy="2513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python </a:t>
            </a:r>
            <a:r>
              <a:rPr lang="th-TH" sz="20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คือภาษาคอมพิวเตอร์ที่ใช้สำหรับการพัฒนาโปรแกรม โดยผู้พัฒนาต้องเรียนรู้โครงสร้างภาษา </a:t>
            </a:r>
            <a:r>
              <a:rPr lang="en-US" sz="20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Python </a:t>
            </a:r>
            <a:r>
              <a:rPr lang="th-TH" sz="20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ว่ามีโครงสร้างการเขียนอย่างไร เพื่อสั่งการให้คอมพิวเตอร์นั้นสามารถทำงานตามวัตถุประสงค์ที่ต้องการได้</a:t>
            </a:r>
            <a:r>
              <a:rPr lang="en-US" sz="20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sz="20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โดยการสั่งการให้คอมพิวเตอร์ทำงานทำงานได้นั้น ต้องอาศัยส่วนที่เรียกว่า ตัวแปรภาษา</a:t>
            </a:r>
            <a:endParaRPr lang="th-TH" sz="2000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8A4FE2-A89E-A290-3680-96F9893C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91" y="3429000"/>
            <a:ext cx="2377491" cy="23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2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D681F-E00F-54A0-DD15-528FE1FD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9B23D-023C-F73D-88D6-AD063394E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E0D38-91B3-3A94-7BD0-F4B97A3B9CA7}"/>
              </a:ext>
            </a:extLst>
          </p:cNvPr>
          <p:cNvSpPr txBox="1"/>
          <p:nvPr/>
        </p:nvSpPr>
        <p:spPr>
          <a:xfrm>
            <a:off x="1828800" y="366764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ตัวแปลภาษา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DFAAD-66E9-0871-2E15-9C850766CFF4}"/>
              </a:ext>
            </a:extLst>
          </p:cNvPr>
          <p:cNvSpPr txBox="1">
            <a:spLocks/>
          </p:cNvSpPr>
          <p:nvPr/>
        </p:nvSpPr>
        <p:spPr>
          <a:xfrm>
            <a:off x="366181" y="1314457"/>
            <a:ext cx="9742462" cy="2513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th-TH" sz="2000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ตัวแปลภาษาเปรียบเสมือนกับล่าม ทำหน้าที่แปลงโค้ดภาษาคอมพิวเอตร์ที่มนุษญ์เขียนขึ้น (ภาษา ) ไปเป็นภาษาที่เครื่องคอมพิวเตอร์เข้าใจว่าต้องการให้ทำงานอะไร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11FA4-2A28-E7B0-B702-FF3DB03D7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229" y="2614257"/>
            <a:ext cx="5088903" cy="2907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892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BD711-0969-7583-197D-26962C311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868D0-1AAF-C6C7-1A99-FECFF9D9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1C2B7-9D9F-FA9F-D730-E61A05C30446}"/>
              </a:ext>
            </a:extLst>
          </p:cNvPr>
          <p:cNvSpPr txBox="1"/>
          <p:nvPr/>
        </p:nvSpPr>
        <p:spPr>
          <a:xfrm>
            <a:off x="1828800" y="366764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ประเภทของตัวแปลภาษา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9A706E-0C85-91DB-AB31-4FFBB65621B0}"/>
              </a:ext>
            </a:extLst>
          </p:cNvPr>
          <p:cNvSpPr txBox="1">
            <a:spLocks/>
          </p:cNvSpPr>
          <p:nvPr/>
        </p:nvSpPr>
        <p:spPr>
          <a:xfrm>
            <a:off x="366181" y="1314457"/>
            <a:ext cx="9742462" cy="2513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ในปัจจุบันตัวแปลภาษาแบ่งออกเป็น 2 ประเภท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คอมไพเลอร์ (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Compiler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อินเตอร์พรีเตอร์ (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Interpreter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F3A8C2-6B13-50C6-B1AF-730AD1A4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81" y="2852493"/>
            <a:ext cx="4255077" cy="243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7931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930A-3D53-02DC-7A5A-F5720FA23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B195-4DB2-1692-9C79-1DB765AC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5BB33-0E50-0ADA-AC64-88BC08E6DA2D}"/>
              </a:ext>
            </a:extLst>
          </p:cNvPr>
          <p:cNvSpPr txBox="1"/>
          <p:nvPr/>
        </p:nvSpPr>
        <p:spPr>
          <a:xfrm>
            <a:off x="1527349" y="356716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ข้อดีและข้อเสียของตัวแปลภาษา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FA8FAE-20CD-6A66-4ADE-DC800376B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82" y="1758462"/>
            <a:ext cx="8143002" cy="36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97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177F0-51EA-72C3-8A72-6A49FEC2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B8B38-E70C-E082-F159-3E8D06F9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4500A-8B65-88EB-F0D2-22C6A186A8E6}"/>
              </a:ext>
            </a:extLst>
          </p:cNvPr>
          <p:cNvSpPr txBox="1"/>
          <p:nvPr/>
        </p:nvSpPr>
        <p:spPr>
          <a:xfrm>
            <a:off x="1527349" y="487344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ข้อดีของภาษา 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8873CC-6FCA-7A7D-A525-2C4790B2F7B4}"/>
              </a:ext>
            </a:extLst>
          </p:cNvPr>
          <p:cNvSpPr txBox="1">
            <a:spLocks/>
          </p:cNvSpPr>
          <p:nvPr/>
        </p:nvSpPr>
        <p:spPr>
          <a:xfrm>
            <a:off x="366181" y="1314457"/>
            <a:ext cx="9742462" cy="3790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ทำงานได้หลายระบบปฏิบัติการ (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Windows, Mac, Linux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เป็น 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Open Source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(ใช้งานได้ฟรี ไม่มีค่าใช้จ่าย)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โครงสร้างไวยากรณ์ภาษา เข้าใจง่าย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รองรับการเขียนโปรแกรมเชิงวัตถุ (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OOP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มีไลบราลี่ให้ใช้งานจำนวนมาก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(เว็บ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,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เกม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,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กราฟิก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,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AI, ML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รองรับการทำงานกับฐานข้อมูล (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Database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E138B-E526-F674-C17C-61F9890E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256" y="4525844"/>
            <a:ext cx="1155509" cy="11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1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8EAD-CDCF-00A2-68D9-5C47B4D9B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C250C-1E76-AB88-0B01-E53865D3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6DAEF-E0C0-30D2-53B8-3075467ABDF3}"/>
              </a:ext>
            </a:extLst>
          </p:cNvPr>
          <p:cNvSpPr txBox="1"/>
          <p:nvPr/>
        </p:nvSpPr>
        <p:spPr>
          <a:xfrm>
            <a:off x="1527349" y="487344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ตัวอย่างการประยุกต์ใช้งาน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2F8B81-5DD1-1A0F-AC17-446AD486BAA0}"/>
              </a:ext>
            </a:extLst>
          </p:cNvPr>
          <p:cNvSpPr txBox="1">
            <a:spLocks/>
          </p:cNvSpPr>
          <p:nvPr/>
        </p:nvSpPr>
        <p:spPr>
          <a:xfrm>
            <a:off x="322660" y="1533947"/>
            <a:ext cx="9742462" cy="3790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สามารถพัฒนาแอพพลิเคชั่นในรูปแบบ 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GUL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ได้ (</a:t>
            </a:r>
            <a:r>
              <a:rPr lang="en-US" dirty="0" err="1">
                <a:latin typeface="Prompt ExtraLight" panose="00000300000000000000" pitchFamily="2" charset="-34"/>
                <a:cs typeface="Prompt ExtraLight" panose="00000300000000000000" pitchFamily="2" charset="-34"/>
              </a:rPr>
              <a:t>Tkinter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, </a:t>
            </a:r>
            <a:r>
              <a:rPr lang="en-US" dirty="0" err="1">
                <a:latin typeface="Prompt ExtraLight" panose="00000300000000000000" pitchFamily="2" charset="-34"/>
                <a:cs typeface="Prompt ExtraLight" panose="00000300000000000000" pitchFamily="2" charset="-34"/>
              </a:rPr>
              <a:t>PyQT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สามารถพัฒนาเว็บแอพพลิเคชั่นได้ (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Django Framework, Flask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สามารถพัฒนาเกมได้ (</a:t>
            </a:r>
            <a:r>
              <a:rPr lang="en-US" dirty="0" err="1">
                <a:latin typeface="Prompt ExtraLight" panose="00000300000000000000" pitchFamily="2" charset="-34"/>
                <a:cs typeface="Prompt ExtraLight" panose="00000300000000000000" pitchFamily="2" charset="-34"/>
              </a:rPr>
              <a:t>Pygame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Data Science (</a:t>
            </a:r>
            <a:r>
              <a:rPr lang="en-US" dirty="0" err="1">
                <a:latin typeface="Prompt ExtraLight" panose="00000300000000000000" pitchFamily="2" charset="-34"/>
                <a:cs typeface="Prompt ExtraLight" panose="00000300000000000000" pitchFamily="2" charset="-34"/>
              </a:rPr>
              <a:t>Numpy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, Pandas, Matplotlib)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Machine Learning &amp; AI</a:t>
            </a:r>
            <a:endParaRPr lang="th-TH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9A8F7-4F5C-3E4F-C1BE-5DDE97E0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256" y="4525844"/>
            <a:ext cx="1155509" cy="11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8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831CD-C31B-675B-ED3A-CA2C3B671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3B6D7-3B03-2AFE-C6ED-41E88D9B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E622E-C368-0409-A358-25A4A410C742}"/>
              </a:ext>
            </a:extLst>
          </p:cNvPr>
          <p:cNvSpPr txBox="1"/>
          <p:nvPr/>
        </p:nvSpPr>
        <p:spPr>
          <a:xfrm>
            <a:off x="1527349" y="487344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ตัวอย่างการประยุกต์ใช้งาน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 (</a:t>
            </a:r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ต่อ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A96289-1E32-763D-C3F2-5FA3CDAB7291}"/>
              </a:ext>
            </a:extLst>
          </p:cNvPr>
          <p:cNvSpPr txBox="1">
            <a:spLocks/>
          </p:cNvSpPr>
          <p:nvPr/>
        </p:nvSpPr>
        <p:spPr>
          <a:xfrm>
            <a:off x="322660" y="1533947"/>
            <a:ext cx="9742462" cy="3790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งานด้านการประมวลผลภาพ (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Image Processing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การพัฒนาระบบแผนที่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การสกัดข้อมูลจากเว็บไซต์ (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Web Scrapping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การพัฒนา 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API (Fast API, Django REST Framework)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ทำงานร่วมกับระบบจัดการฐานข้อมูล (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SQL, NOSQL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0AB90-4483-A876-8E74-41B2FFF5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256" y="4525844"/>
            <a:ext cx="1155509" cy="11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17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D8DF-627B-DEE0-301F-F2A5B9E7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94D84-E46F-E87D-89A7-B67AAA66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AED43-9AC1-5159-FF56-81E96A9E6315}"/>
              </a:ext>
            </a:extLst>
          </p:cNvPr>
          <p:cNvSpPr txBox="1"/>
          <p:nvPr/>
        </p:nvSpPr>
        <p:spPr>
          <a:xfrm>
            <a:off x="542611" y="417005"/>
            <a:ext cx="89907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องค์ประกอบพื้นฐษนของ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ภาษา 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37CE66-3118-E53F-349C-A78C6D23E3EF}"/>
              </a:ext>
            </a:extLst>
          </p:cNvPr>
          <p:cNvSpPr txBox="1">
            <a:spLocks/>
          </p:cNvSpPr>
          <p:nvPr/>
        </p:nvSpPr>
        <p:spPr>
          <a:xfrm>
            <a:off x="443241" y="2066509"/>
            <a:ext cx="10851106" cy="3790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ไฟล์ที่เก็บโค้ดภาษา </a:t>
            </a:r>
            <a:r>
              <a:rPr lang="en-US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Python (Source Code)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จะมีนามสกุลไฟล์ </a:t>
            </a:r>
            <a:r>
              <a:rPr lang="en-US" sz="2800" b="1" dirty="0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.</a:t>
            </a:r>
            <a:r>
              <a:rPr lang="en-US" sz="2800" b="1" dirty="0" err="1">
                <a:solidFill>
                  <a:srgbClr val="FF000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py</a:t>
            </a:r>
            <a:endParaRPr lang="en-US" b="1" dirty="0">
              <a:solidFill>
                <a:srgbClr val="FF0000"/>
              </a:solidFill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การย่อหน้าโค้ดโปรแกรม (</a:t>
            </a:r>
            <a:r>
              <a:rPr lang="en-US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Indentation</a:t>
            </a:r>
            <a:r>
              <a:rPr lang="th-TH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  <a:r>
              <a:rPr lang="en-US" b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คือการจัดรูปแบบคำสั่งในภาษา 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Python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โดยแบ่งโค้ดออกเป็นกลุ่มย่อยๆ ซึ่งแต่ละกลุ่ม </a:t>
            </a:r>
            <a:r>
              <a:rPr lang="th-TH" b="1" i="1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จะต้องจัดย่อหน้าให้เท่ากัน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ไม่เช่นนั้นจะเกิดข้อผิดพลาดและไม่สามารถรันโปแกรมได้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3C9EE-1275-295F-843A-5C0E016F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256" y="4525844"/>
            <a:ext cx="1155509" cy="11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0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CE6A1-02CD-90E0-128C-93EEF01D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3A106-9844-77B8-B37C-3B265A2A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5D9ED-7F38-895F-E9C7-A17ED75E9787}"/>
              </a:ext>
            </a:extLst>
          </p:cNvPr>
          <p:cNvSpPr txBox="1"/>
          <p:nvPr/>
        </p:nvSpPr>
        <p:spPr>
          <a:xfrm>
            <a:off x="542611" y="417005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ตัวอย่างการย่อหน้า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CE4395-554B-F76F-FEE7-1D0074BE820F}"/>
              </a:ext>
            </a:extLst>
          </p:cNvPr>
          <p:cNvSpPr txBox="1">
            <a:spLocks/>
          </p:cNvSpPr>
          <p:nvPr/>
        </p:nvSpPr>
        <p:spPr>
          <a:xfrm>
            <a:off x="221064" y="2065931"/>
            <a:ext cx="5104561" cy="3309937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45C9B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If username == “admin”: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Print(“</a:t>
            </a:r>
            <a:r>
              <a:rPr lang="th-TH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สวัสดีผู้ดูแลระบบ</a:t>
            </a:r>
            <a:r>
              <a:rPr lang="en-US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”)</a:t>
            </a:r>
            <a:endParaRPr lang="th-TH" sz="2800" b="1" dirty="0">
              <a:solidFill>
                <a:srgbClr val="FF0000"/>
              </a:solidFill>
              <a:latin typeface="Prompt ExtraBold" panose="00000900000000000000" pitchFamily="2" charset="-34"/>
              <a:cs typeface="Prompt ExtraBold" panose="00000900000000000000" pitchFamily="2" charset="-34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45C9B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else: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print(“</a:t>
            </a:r>
            <a:r>
              <a:rPr lang="th-TH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ข้อมูลไม่ถูกต้อง</a:t>
            </a:r>
            <a:r>
              <a:rPr lang="en-US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”)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th-TH" sz="2800" dirty="0">
              <a:latin typeface="Prompt ExtraBold" panose="00000900000000000000" pitchFamily="2" charset="-34"/>
              <a:cs typeface="Prompt ExtraBold" panose="00000900000000000000" pitchFamily="2" charset="-3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4BCBD-A9C3-636D-DC42-18E09F16B3A4}"/>
              </a:ext>
            </a:extLst>
          </p:cNvPr>
          <p:cNvSpPr txBox="1">
            <a:spLocks/>
          </p:cNvSpPr>
          <p:nvPr/>
        </p:nvSpPr>
        <p:spPr>
          <a:xfrm>
            <a:off x="5930203" y="2065931"/>
            <a:ext cx="5104561" cy="3309937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45C9B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If username == “admin”: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  print(“</a:t>
            </a:r>
            <a:r>
              <a:rPr lang="th-TH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สวัสดีผู้ดูแลระบบ</a:t>
            </a:r>
            <a:r>
              <a:rPr lang="en-US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”)</a:t>
            </a:r>
            <a:endParaRPr lang="th-TH" sz="2800" b="1" dirty="0">
              <a:solidFill>
                <a:srgbClr val="FF0000"/>
              </a:solidFill>
              <a:latin typeface="Prompt ExtraBold" panose="00000900000000000000" pitchFamily="2" charset="-34"/>
              <a:cs typeface="Prompt ExtraBold" panose="00000900000000000000" pitchFamily="2" charset="-34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45C9B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else: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  print(“</a:t>
            </a:r>
            <a:r>
              <a:rPr lang="th-TH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ข้อมูลไม่ถูกต้อง</a:t>
            </a:r>
            <a:r>
              <a:rPr lang="en-US" sz="2800" b="1" dirty="0">
                <a:solidFill>
                  <a:srgbClr val="FF0000"/>
                </a:solidFill>
                <a:latin typeface="Prompt ExtraBold" panose="00000900000000000000" pitchFamily="2" charset="-34"/>
                <a:cs typeface="Prompt ExtraBold" panose="00000900000000000000" pitchFamily="2" charset="-34"/>
              </a:rPr>
              <a:t>”)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th-TH" sz="2800" dirty="0">
              <a:latin typeface="Prompt ExtraBold" panose="00000900000000000000" pitchFamily="2" charset="-34"/>
              <a:cs typeface="Prompt ExtraBold" panose="00000900000000000000" pitchFamily="2" charset="-34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6E9E6D-5842-C3CC-09C4-DF653F07C42D}"/>
              </a:ext>
            </a:extLst>
          </p:cNvPr>
          <p:cNvSpPr/>
          <p:nvPr/>
        </p:nvSpPr>
        <p:spPr>
          <a:xfrm>
            <a:off x="6096000" y="3017018"/>
            <a:ext cx="334945" cy="41198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3B49AD6-288E-D4BE-9EBE-15B3825BB8C1}"/>
              </a:ext>
            </a:extLst>
          </p:cNvPr>
          <p:cNvSpPr/>
          <p:nvPr/>
        </p:nvSpPr>
        <p:spPr>
          <a:xfrm>
            <a:off x="6156290" y="4402696"/>
            <a:ext cx="334945" cy="41198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6D8A5-DEE9-40C3-9592-08F96D952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37" b="99138" l="1437" r="96552">
                        <a14:foregroundMark x1="24425" y1="2011" x2="24425" y2="2011"/>
                        <a14:foregroundMark x1="95402" y1="21264" x2="95402" y2="21264"/>
                        <a14:foregroundMark x1="6609" y1="29023" x2="6609" y2="29023"/>
                        <a14:foregroundMark x1="1724" y1="27011" x2="1724" y2="27011"/>
                        <a14:foregroundMark x1="26724" y1="97414" x2="26724" y2="97414"/>
                        <a14:foregroundMark x1="74425" y1="99138" x2="74425" y2="99138"/>
                        <a14:foregroundMark x1="96552" y1="74713" x2="96552" y2="747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669493" y="4745857"/>
            <a:ext cx="524398" cy="524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13F085-3F16-2C9C-44AA-19576A97A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5920" y="4644824"/>
            <a:ext cx="798844" cy="798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43FEDC-B424-1A6B-A223-BBEEDBC30843}"/>
              </a:ext>
            </a:extLst>
          </p:cNvPr>
          <p:cNvSpPr txBox="1"/>
          <p:nvPr/>
        </p:nvSpPr>
        <p:spPr>
          <a:xfrm>
            <a:off x="1117042" y="1413356"/>
            <a:ext cx="899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200" b="1" dirty="0">
                <a:solidFill>
                  <a:srgbClr val="FF0000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ต่างกันอย่างไร</a:t>
            </a:r>
            <a:endParaRPr lang="en-US" sz="3200" b="1" dirty="0">
              <a:solidFill>
                <a:srgbClr val="FF0000"/>
              </a:solidFill>
              <a:latin typeface="Prompt ExtraLight" panose="00000300000000000000" pitchFamily="2" charset="-34"/>
              <a:ea typeface="ADLaM Display" panose="02010000000000000000" pitchFamily="2" charset="0"/>
              <a:cs typeface="Prompt ExtraLight" panose="00000300000000000000" pitchFamily="2" charset="-34"/>
              <a:sym typeface="Neue Machina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23679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72771-6AFA-5AE8-1B4E-3C0B097F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A0D45-837C-A9A6-2B76-F3713DD1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BFF71-3585-EC71-6CF4-1A18E4D3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978" t="26710" r="25531" b="10697"/>
          <a:stretch/>
        </p:blipFill>
        <p:spPr>
          <a:xfrm>
            <a:off x="3044650" y="1640393"/>
            <a:ext cx="4807717" cy="3102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5A227B-3E4F-0D34-4A42-7E1B73A343C6}"/>
              </a:ext>
            </a:extLst>
          </p:cNvPr>
          <p:cNvSpPr txBox="1"/>
          <p:nvPr/>
        </p:nvSpPr>
        <p:spPr>
          <a:xfrm>
            <a:off x="1828800" y="366764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Django Framework</a:t>
            </a:r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 คืออะไร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A17A6E-4258-81F7-994A-07BDB2A82BEA}"/>
              </a:ext>
            </a:extLst>
          </p:cNvPr>
          <p:cNvSpPr txBox="1">
            <a:spLocks/>
          </p:cNvSpPr>
          <p:nvPr/>
        </p:nvSpPr>
        <p:spPr>
          <a:xfrm>
            <a:off x="486760" y="4700698"/>
            <a:ext cx="11259763" cy="1609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Django Framework </a:t>
            </a:r>
            <a:r>
              <a:rPr lang="th-TH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คือ </a:t>
            </a:r>
            <a:r>
              <a:rPr lang="en-US" sz="2400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Web</a:t>
            </a:r>
            <a:r>
              <a:rPr lang="th-TH" sz="2400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 </a:t>
            </a:r>
            <a:r>
              <a:rPr lang="en-US" sz="2400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Framework</a:t>
            </a:r>
            <a:r>
              <a:rPr lang="th-TH" sz="2400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 สำหรับสร้าง </a:t>
            </a:r>
            <a:r>
              <a:rPr lang="en-US" sz="2400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Web</a:t>
            </a:r>
            <a:r>
              <a:rPr lang="th-TH" sz="2400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 </a:t>
            </a:r>
            <a:r>
              <a:rPr lang="en-US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Application </a:t>
            </a:r>
            <a:r>
              <a:rPr lang="th-TH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ฝั่ง</a:t>
            </a:r>
            <a:r>
              <a:rPr lang="en-US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 Back End </a:t>
            </a:r>
            <a:r>
              <a:rPr lang="th-TH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ที่พัฒนาด้วยภาษา </a:t>
            </a:r>
            <a:r>
              <a:rPr lang="en-US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Python </a:t>
            </a:r>
            <a:r>
              <a:rPr lang="th-TH" sz="2400" b="1" dirty="0">
                <a:solidFill>
                  <a:srgbClr val="055C9D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 </a:t>
            </a:r>
            <a:endParaRPr lang="th-TH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2189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1F4A3-F29B-0992-E517-BCAD8C15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C9E01-EECA-0DB8-F8D9-DE37010D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E4535-B1D7-0199-A24E-4983BC4A611B}"/>
              </a:ext>
            </a:extLst>
          </p:cNvPr>
          <p:cNvSpPr txBox="1"/>
          <p:nvPr/>
        </p:nvSpPr>
        <p:spPr>
          <a:xfrm>
            <a:off x="542611" y="417005"/>
            <a:ext cx="89907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องค์ประกอบพื้นฐานของ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ภาษา 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58A71-FCFB-72A7-25B5-31DC14199822}"/>
              </a:ext>
            </a:extLst>
          </p:cNvPr>
          <p:cNvSpPr txBox="1">
            <a:spLocks/>
          </p:cNvSpPr>
          <p:nvPr/>
        </p:nvSpPr>
        <p:spPr>
          <a:xfrm>
            <a:off x="443241" y="2066509"/>
            <a:ext cx="10851106" cy="1942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การเขียนคอมเมนต์ (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Comment</a:t>
            </a:r>
            <a:r>
              <a:rPr lang="th-TH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) </a:t>
            </a:r>
            <a:r>
              <a:rPr lang="th-TH" dirty="0">
                <a:solidFill>
                  <a:srgbClr val="045C9B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คือส่วนหมายเหตุของโปแกรมเพื่ออธิบายหน้าที่หรือความหมายของโค้ยที่เขียนหรือยกเลิกโค้ดชั่วคราว ส่งผลให้ตัวแปลภาษาไม่สนใจโค้ดในบรรทัดที่ถูกทำหมายเหตุ</a:t>
            </a:r>
            <a:endParaRPr lang="th-TH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2BC93-2C62-8BA3-9B7A-886C30871CA8}"/>
              </a:ext>
            </a:extLst>
          </p:cNvPr>
          <p:cNvSpPr txBox="1"/>
          <p:nvPr/>
        </p:nvSpPr>
        <p:spPr>
          <a:xfrm>
            <a:off x="824115" y="5201584"/>
            <a:ext cx="8990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* </a:t>
            </a:r>
            <a:r>
              <a:rPr lang="th-TH" sz="2000" b="1" dirty="0">
                <a:solidFill>
                  <a:srgbClr val="FF0000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หากต้องการระบุคอมเมนต์ในโปรแกรมให้นำหน้าบรรทัดนั้นด้วยเครื่องหมาย </a:t>
            </a:r>
            <a:r>
              <a:rPr lang="en-US" sz="2000" b="1" dirty="0">
                <a:solidFill>
                  <a:srgbClr val="FF0000"/>
                </a:solidFill>
                <a:latin typeface="Prompt ExtraLight" panose="00000300000000000000" pitchFamily="2" charset="-34"/>
                <a:ea typeface="ADLaM Display" panose="02010000000000000000" pitchFamily="2" charset="0"/>
                <a:cs typeface="Prompt ExtraLight" panose="00000300000000000000" pitchFamily="2" charset="-34"/>
                <a:sym typeface="Neue Machina Ultra-Bold"/>
              </a:rPr>
              <a:t>#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04E991-1B0C-ED58-C2D4-0F0198A2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256" y="4525844"/>
            <a:ext cx="1155509" cy="11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2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FF6DB-6C27-0C82-B6E6-1D4A330A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FB73-DD80-DE48-8F29-555B77E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960A8-04E4-455D-E16E-945FC1758C1F}"/>
              </a:ext>
            </a:extLst>
          </p:cNvPr>
          <p:cNvSpPr txBox="1"/>
          <p:nvPr/>
        </p:nvSpPr>
        <p:spPr>
          <a:xfrm>
            <a:off x="824115" y="524247"/>
            <a:ext cx="89907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โครงสร้างควบคุมพื้นฐาน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ภาษา 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00CF-C5DF-ACCC-B16B-44419DFB977B}"/>
              </a:ext>
            </a:extLst>
          </p:cNvPr>
          <p:cNvSpPr txBox="1">
            <a:spLocks/>
          </p:cNvSpPr>
          <p:nvPr/>
        </p:nvSpPr>
        <p:spPr>
          <a:xfrm>
            <a:off x="443241" y="2066509"/>
            <a:ext cx="10851106" cy="313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th-TH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คือกลุ่มคำสั่งที่ใช้ควบคุมการทำงานของโปรแกรม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คำสั่งแบบลำดับ </a:t>
            </a:r>
            <a:r>
              <a:rPr lang="en-US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(Sequence)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คำสั่งเงื่อนไข (</a:t>
            </a:r>
            <a:r>
              <a:rPr lang="en-US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Condition</a:t>
            </a:r>
            <a:r>
              <a:rPr lang="th-TH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คำสั่งทำซ้ำ (</a:t>
            </a:r>
            <a:r>
              <a:rPr lang="en-US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Loop</a:t>
            </a:r>
            <a:r>
              <a:rPr lang="th-TH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07E96-AE98-4E3C-6B7D-43DFE39A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256" y="4525844"/>
            <a:ext cx="1155509" cy="11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51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73F6-DBF3-E791-40C7-9F350832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E8962-C2C2-2D6F-17D4-2499BD39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647AC-33EE-9FF2-7D8A-DDE4A6AD5921}"/>
              </a:ext>
            </a:extLst>
          </p:cNvPr>
          <p:cNvSpPr txBox="1"/>
          <p:nvPr/>
        </p:nvSpPr>
        <p:spPr>
          <a:xfrm>
            <a:off x="824115" y="524247"/>
            <a:ext cx="89907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หมายเหตุ (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Comment</a:t>
            </a:r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)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ภาษา 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02D6A-85B6-8BCA-82AC-B7F0E81E54FE}"/>
              </a:ext>
            </a:extLst>
          </p:cNvPr>
          <p:cNvSpPr txBox="1">
            <a:spLocks/>
          </p:cNvSpPr>
          <p:nvPr/>
        </p:nvSpPr>
        <p:spPr>
          <a:xfrm>
            <a:off x="443241" y="2066509"/>
            <a:ext cx="10851106" cy="313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th-TH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จุดประสงค์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อธิบายหน้าที่หรือความหมายของโค้ดที่เขียน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ยกเลิกโค้ดชั่วคราว ส่งผลให้ตัวแปรภาษาไม่สนใจโค้ดในบรรทัดที่ถูกทำหมายเหตุ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052974-FE01-FC85-A834-A260C22F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256" y="4525844"/>
            <a:ext cx="1155509" cy="11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5484A-DCCA-EA71-3807-1A0CD4FBB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54DBB-CD14-F5AF-31FF-0428315B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B3EE4-805F-6FC7-6612-73C4EFAE338D}"/>
              </a:ext>
            </a:extLst>
          </p:cNvPr>
          <p:cNvSpPr txBox="1"/>
          <p:nvPr/>
        </p:nvSpPr>
        <p:spPr>
          <a:xfrm>
            <a:off x="824115" y="524247"/>
            <a:ext cx="89907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หมายเหตุ (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Comment</a:t>
            </a:r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)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ภาษา 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9ABC3-959E-0FBF-244C-82873C19FC1C}"/>
              </a:ext>
            </a:extLst>
          </p:cNvPr>
          <p:cNvSpPr txBox="1">
            <a:spLocks/>
          </p:cNvSpPr>
          <p:nvPr/>
        </p:nvSpPr>
        <p:spPr>
          <a:xfrm>
            <a:off x="574882" y="2060129"/>
            <a:ext cx="9239995" cy="136249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th-TH" b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วิธีที่ 1</a:t>
            </a:r>
            <a:r>
              <a:rPr lang="th-TH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ใช้เครื่องหมาย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# </a:t>
            </a:r>
            <a:r>
              <a:rPr lang="th-TH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ใช้ในการอธิบายคำสั่งสั้นๆ </a:t>
            </a:r>
          </a:p>
          <a:p>
            <a:pPr marL="457200" lvl="2" indent="0">
              <a:lnSpc>
                <a:spcPct val="150000"/>
              </a:lnSpc>
              <a:buNone/>
            </a:pPr>
            <a:r>
              <a:rPr lang="th-TH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ในรูปแบบบรรทัดเดียว(เขียนด้านบน หรือ ด้านหลัง)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C2DBA6-3FBC-C255-4B0B-9E477CC3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256" y="4525844"/>
            <a:ext cx="1155509" cy="11574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C5248C-6D8C-B23A-3DB5-6F7581B3E03F}"/>
              </a:ext>
            </a:extLst>
          </p:cNvPr>
          <p:cNvGrpSpPr/>
          <p:nvPr/>
        </p:nvGrpSpPr>
        <p:grpSpPr>
          <a:xfrm>
            <a:off x="2331218" y="3721242"/>
            <a:ext cx="6315846" cy="1815400"/>
            <a:chOff x="1208156" y="2193892"/>
            <a:chExt cx="7971470" cy="2331952"/>
          </a:xfrm>
        </p:grpSpPr>
        <p:pic>
          <p:nvPicPr>
            <p:cNvPr id="6" name="Picture 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3057E06-5108-9B58-6FEB-ED15F5376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156" y="2193892"/>
              <a:ext cx="7971470" cy="23319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18CA48-8E42-864F-223F-B090596E47D2}"/>
                </a:ext>
              </a:extLst>
            </p:cNvPr>
            <p:cNvSpPr/>
            <p:nvPr/>
          </p:nvSpPr>
          <p:spPr>
            <a:xfrm>
              <a:off x="8098971" y="3429000"/>
              <a:ext cx="633047" cy="379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67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0436-C826-502D-8AA0-14294FF8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A5141-4E67-5646-CFAA-0DBE1CD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64AEE-9AA2-1C04-8646-D2CF388A1B5F}"/>
              </a:ext>
            </a:extLst>
          </p:cNvPr>
          <p:cNvSpPr txBox="1"/>
          <p:nvPr/>
        </p:nvSpPr>
        <p:spPr>
          <a:xfrm>
            <a:off x="824115" y="524247"/>
            <a:ext cx="89907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หมายเหตุ (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Comment</a:t>
            </a:r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)</a:t>
            </a:r>
            <a:endParaRPr lang="en-US" sz="4000" b="1" dirty="0">
              <a:solidFill>
                <a:srgbClr val="055C9D"/>
              </a:solidFill>
              <a:latin typeface="Prompt Black" panose="00000A00000000000000" pitchFamily="2" charset="-34"/>
              <a:ea typeface="ADLaM Display" panose="02010000000000000000" pitchFamily="2" charset="0"/>
              <a:cs typeface="Prompt Black" panose="00000A00000000000000" pitchFamily="2" charset="-34"/>
              <a:sym typeface="Neue Machina Ultra-Bold"/>
            </a:endParaRPr>
          </a:p>
          <a:p>
            <a:pPr algn="ctr"/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ภาษา </a:t>
            </a:r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Python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E76B9-6536-713F-75AA-001F37B09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256" y="4525844"/>
            <a:ext cx="1155509" cy="1157438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B63D6E-F621-D660-1D6A-4F62EF5C7E86}"/>
              </a:ext>
            </a:extLst>
          </p:cNvPr>
          <p:cNvSpPr txBox="1">
            <a:spLocks/>
          </p:cNvSpPr>
          <p:nvPr/>
        </p:nvSpPr>
        <p:spPr>
          <a:xfrm>
            <a:off x="709016" y="2437829"/>
            <a:ext cx="9220960" cy="136249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th-TH" b="1" u="sng" dirty="0">
                <a:solidFill>
                  <a:srgbClr val="00B0F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วิธีที่ 2</a:t>
            </a:r>
            <a:r>
              <a:rPr lang="th-TH" b="1" dirty="0">
                <a:solidFill>
                  <a:srgbClr val="00B0F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เขียนคำอธิบายไว้ในเครื่องหมาย </a:t>
            </a:r>
            <a:r>
              <a:rPr lang="en-US" b="1" dirty="0">
                <a:solidFill>
                  <a:srgbClr val="00B0F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“””” (Triple Quote)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    </a:t>
            </a:r>
            <a:r>
              <a:rPr lang="th-TH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ใช้ในการอธิบายคำสั่งยาวๆ หรือแบบหลายบรรทัด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CBB4E6-273F-DF72-F0D9-CB96081A6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86" y="4007188"/>
            <a:ext cx="6812287" cy="219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B18936-018B-BCFE-972D-A4E5F03AE3CA}"/>
              </a:ext>
            </a:extLst>
          </p:cNvPr>
          <p:cNvSpPr/>
          <p:nvPr/>
        </p:nvSpPr>
        <p:spPr>
          <a:xfrm>
            <a:off x="4330840" y="4682532"/>
            <a:ext cx="1276140" cy="1808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927027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C61D0-FAF6-A8F9-1A24-B5949236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A3AD8-7357-3882-3508-9B3EBF38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1" y="1296236"/>
            <a:ext cx="7729537" cy="41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B78B8-F338-CC5C-107D-CED4EF3F0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C23E0-2787-5720-74EE-D53C6363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CC934-2045-3134-082E-775F0DA1ECA6}"/>
              </a:ext>
            </a:extLst>
          </p:cNvPr>
          <p:cNvSpPr txBox="1"/>
          <p:nvPr/>
        </p:nvSpPr>
        <p:spPr>
          <a:xfrm>
            <a:off x="1386673" y="281913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Frontend VS </a:t>
            </a:r>
            <a:r>
              <a:rPr lang="en-US" sz="4000" b="1" dirty="0">
                <a:solidFill>
                  <a:srgbClr val="7030A0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Backend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D0E3D7-B488-3D84-37C1-F3B60CE429F1}"/>
              </a:ext>
            </a:extLst>
          </p:cNvPr>
          <p:cNvSpPr txBox="1">
            <a:spLocks/>
          </p:cNvSpPr>
          <p:nvPr/>
        </p:nvSpPr>
        <p:spPr>
          <a:xfrm>
            <a:off x="4853354" y="1638516"/>
            <a:ext cx="6205986" cy="2189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7030A0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Frontend</a:t>
            </a:r>
            <a:r>
              <a:rPr lang="en-US" sz="20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คือ การพัฒนาโปรแกรมระบบหน้าบ้าน 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(UI: User Interface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หรือหน้าตาของแอพพลิเคชั่น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)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โดยผู้ใช้งานสามารถมองเห็นและมีส่วนร่วมหรือโต้ตอบภายใน </a:t>
            </a:r>
            <a:r>
              <a:rPr lang="en-US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Web Browser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ได้</a:t>
            </a:r>
            <a:endParaRPr lang="th-TH" sz="2000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EC77D5-09FF-C62A-46F9-16038541E247}"/>
              </a:ext>
            </a:extLst>
          </p:cNvPr>
          <p:cNvSpPr txBox="1">
            <a:spLocks/>
          </p:cNvSpPr>
          <p:nvPr/>
        </p:nvSpPr>
        <p:spPr>
          <a:xfrm>
            <a:off x="2884717" y="4302968"/>
            <a:ext cx="7361547" cy="2189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7030A0"/>
                </a:solidFill>
                <a:latin typeface="Prompt Black" panose="00000A00000000000000" pitchFamily="2" charset="-34"/>
                <a:cs typeface="Prompt Black" panose="00000A00000000000000" pitchFamily="2" charset="-34"/>
              </a:rPr>
              <a:t>Backend</a:t>
            </a:r>
            <a:r>
              <a:rPr lang="en-US" sz="20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 </a:t>
            </a: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คือ การพัฒนาโปรแกรมระบบหลังบ้าน หรือการทำงานเบื้องหลังในแอพ เช่น ทำงานกับฐานข้อมูล เป็นต้น โดยผู้ใช้งานไม่สามารถมีส่วนร่วมหรือโต้ตอบได้</a:t>
            </a:r>
            <a:endParaRPr lang="th-TH" sz="2000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  <p:pic>
        <p:nvPicPr>
          <p:cNvPr id="6" name="Picture 5" descr="A computer screen with squares and dots&#10;&#10;AI-generated content may be incorrect.">
            <a:extLst>
              <a:ext uri="{FF2B5EF4-FFF2-40B4-BE49-F238E27FC236}">
                <a16:creationId xmlns:a16="http://schemas.microsoft.com/office/drawing/2014/main" id="{6D52EA67-2C3D-D176-1416-C032BA28F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5" y="2171647"/>
            <a:ext cx="1554615" cy="1478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50E629-3BBE-CE82-97E3-EE1122F45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39" y="2171647"/>
            <a:ext cx="1729890" cy="1470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computer server in a circle&#10;&#10;AI-generated content may be incorrect.">
            <a:extLst>
              <a:ext uri="{FF2B5EF4-FFF2-40B4-BE49-F238E27FC236}">
                <a16:creationId xmlns:a16="http://schemas.microsoft.com/office/drawing/2014/main" id="{C5EB309A-8867-06CE-0330-DA101AA3F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65" b="94714" l="9375" r="89931">
                        <a14:foregroundMark x1="47222" y1="3965" x2="47222" y2="3965"/>
                        <a14:foregroundMark x1="45833" y1="94714" x2="45833" y2="94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8" y="4365656"/>
            <a:ext cx="2194750" cy="172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98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01381-FA7C-EFCC-C5A3-3EB100E59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B7A64-6554-0B17-4070-589FF841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61630-11DF-7116-C9C5-CE83025757DA}"/>
              </a:ext>
            </a:extLst>
          </p:cNvPr>
          <p:cNvSpPr txBox="1"/>
          <p:nvPr/>
        </p:nvSpPr>
        <p:spPr>
          <a:xfrm>
            <a:off x="1386673" y="281913"/>
            <a:ext cx="899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Black" panose="00000A00000000000000" pitchFamily="2" charset="-34"/>
                <a:ea typeface="ADLaM Display" panose="02010000000000000000" pitchFamily="2" charset="0"/>
                <a:cs typeface="Prompt Black" panose="00000A00000000000000" pitchFamily="2" charset="-34"/>
                <a:sym typeface="Neue Machina Ultra-Bold"/>
              </a:rPr>
              <a:t>จุดเด่นของ </a:t>
            </a:r>
            <a:r>
              <a:rPr lang="en-US" sz="40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Django Framework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AF117-ACA1-D694-2847-F7ADF5B4EB43}"/>
              </a:ext>
            </a:extLst>
          </p:cNvPr>
          <p:cNvSpPr txBox="1">
            <a:spLocks/>
          </p:cNvSpPr>
          <p:nvPr/>
        </p:nvSpPr>
        <p:spPr>
          <a:xfrm>
            <a:off x="663192" y="1548081"/>
            <a:ext cx="9714243" cy="4189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ใช้ภาษาไพธอนในการพัฒนา มีรูปแบบการเขียนโค้ดที่ไม่ซับซ้อนและเข้าใจง่ายอีกทั้งยังเป็นภาษาที่ได้รับความนิยมในปัจจุบัน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แยกการทำงานออกเป็นส่วนย่อยๆ โดยใช้สถาปัตยกรรม </a:t>
            </a:r>
            <a:r>
              <a:rPr lang="en-US" b="1" dirty="0">
                <a:solidFill>
                  <a:srgbClr val="7030A0"/>
                </a:solidFill>
                <a:latin typeface="Prompt ExtraLight" panose="00000300000000000000" pitchFamily="2" charset="-34"/>
                <a:cs typeface="Prompt ExtraLight" panose="00000300000000000000" pitchFamily="2" charset="-34"/>
              </a:rPr>
              <a:t>MVT(Model-View-Template)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ใช้งานได้อิสระ เราสามารถปรับปรุงแก้ไข หรือ กำหนดวิธีการทำงานใหม่ได้ตามความต้องการ</a:t>
            </a:r>
            <a:endParaRPr lang="en-US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7030A0"/>
              </a:solidFill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th-TH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552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4CE19-61F6-7CBA-BE38-93200B1A8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51BD2-6CBB-40E5-B410-B2C992C6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0907D98A-2AC5-DF31-8EA1-7054CDCEDE7B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เครื่องมือที่ใช้</a:t>
            </a:r>
            <a:endParaRPr lang="en-US" sz="4400" b="1" dirty="0">
              <a:solidFill>
                <a:srgbClr val="055C9D"/>
              </a:solidFill>
              <a:latin typeface="Prompt" panose="00000500000000000000" pitchFamily="2" charset="-34"/>
              <a:ea typeface="ADLaM Display" panose="02010000000000000000" pitchFamily="2" charset="0"/>
              <a:cs typeface="Prompt" panose="00000500000000000000" pitchFamily="2" charset="-34"/>
              <a:sym typeface="Neue Machina Ultra-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905E1A-CB46-71C4-E77B-48E463BC8E60}"/>
              </a:ext>
            </a:extLst>
          </p:cNvPr>
          <p:cNvSpPr txBox="1">
            <a:spLocks/>
          </p:cNvSpPr>
          <p:nvPr/>
        </p:nvSpPr>
        <p:spPr>
          <a:xfrm>
            <a:off x="772616" y="1360325"/>
            <a:ext cx="4412333" cy="4576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Frontend (</a:t>
            </a:r>
            <a:r>
              <a:rPr lang="th-TH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ระบบหน้าบ้าน</a:t>
            </a: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endParaRPr lang="th-TH" sz="2800" b="1" dirty="0">
              <a:solidFill>
                <a:srgbClr val="0E86D4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HTML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CSS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JavaScript</a:t>
            </a:r>
            <a:endParaRPr lang="th-TH" sz="2800" b="1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Bootstrap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Python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SQL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41D0DB-91B4-FDB8-DF0D-6917B93279EE}"/>
              </a:ext>
            </a:extLst>
          </p:cNvPr>
          <p:cNvSpPr txBox="1">
            <a:spLocks/>
          </p:cNvSpPr>
          <p:nvPr/>
        </p:nvSpPr>
        <p:spPr>
          <a:xfrm>
            <a:off x="5898949" y="1976982"/>
            <a:ext cx="4412333" cy="3093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Backend (</a:t>
            </a:r>
            <a:r>
              <a:rPr lang="th-TH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ระบบหลังบ้าน</a:t>
            </a: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endParaRPr lang="th-TH" sz="2800" b="1" dirty="0">
              <a:solidFill>
                <a:srgbClr val="0E86D4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Django Framework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Database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97077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DE420-91CA-EC5A-67BC-8393E10BC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E2FBF-CC6A-80E1-6026-DE0F1889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AC4AA18-1AB2-DED6-C9E8-BB9F14E80F4C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ภาพรวมระบบ</a:t>
            </a:r>
            <a:endParaRPr lang="en-US" sz="4400" b="1" dirty="0">
              <a:solidFill>
                <a:srgbClr val="055C9D"/>
              </a:solidFill>
              <a:latin typeface="Prompt" panose="00000500000000000000" pitchFamily="2" charset="-34"/>
              <a:ea typeface="ADLaM Display" panose="02010000000000000000" pitchFamily="2" charset="0"/>
              <a:cs typeface="Prompt" panose="00000500000000000000" pitchFamily="2" charset="-34"/>
              <a:sym typeface="Neue Machina Ultra-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4C70F7-882B-B0C1-A76A-14D28679C903}"/>
              </a:ext>
            </a:extLst>
          </p:cNvPr>
          <p:cNvSpPr txBox="1">
            <a:spLocks/>
          </p:cNvSpPr>
          <p:nvPr/>
        </p:nvSpPr>
        <p:spPr>
          <a:xfrm>
            <a:off x="1379277" y="4985135"/>
            <a:ext cx="3668756" cy="1031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Frontend (Client)</a:t>
            </a:r>
            <a:endParaRPr lang="th-TH" sz="2800" b="1" dirty="0">
              <a:solidFill>
                <a:srgbClr val="0E86D4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00B97-7229-2AB8-F642-7C54B774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22" b="98880" l="0" r="98504">
                        <a14:foregroundMark x1="9726" y1="18487" x2="9726" y2="18487"/>
                        <a14:foregroundMark x1="13716" y1="12045" x2="13716" y2="12045"/>
                        <a14:foregroundMark x1="40319" y1="6588" x2="90025" y2="14846"/>
                        <a14:foregroundMark x1="14450" y1="2290" x2="32625" y2="5310"/>
                        <a14:foregroundMark x1="90025" y1="14846" x2="96259" y2="63305"/>
                        <a14:foregroundMark x1="96259" y1="63305" x2="90773" y2="80392"/>
                        <a14:foregroundMark x1="87424" y1="84874" x2="79052" y2="96078"/>
                        <a14:foregroundMark x1="90773" y1="80392" x2="87424" y2="84874"/>
                        <a14:foregroundMark x1="79052" y1="96078" x2="19451" y2="98039"/>
                        <a14:foregroundMark x1="19451" y1="98039" x2="6798" y2="88705"/>
                        <a14:foregroundMark x1="1247" y1="30532" x2="34418" y2="2118"/>
                        <a14:foregroundMark x1="52673" y1="2190" x2="94554" y2="5564"/>
                        <a14:foregroundMark x1="7731" y1="19328" x2="4960" y2="30532"/>
                        <a14:foregroundMark x1="6798" y1="85071" x2="22444" y2="98880"/>
                        <a14:foregroundMark x1="22444" y1="98880" x2="59352" y2="97199"/>
                        <a14:foregroundMark x1="59352" y1="97199" x2="80050" y2="98880"/>
                        <a14:foregroundMark x1="80050" y1="98880" x2="85037" y2="89356"/>
                        <a14:foregroundMark x1="5876" y1="92157" x2="5736" y2="99720"/>
                        <a14:foregroundMark x1="7232" y1="18768" x2="6798" y2="42253"/>
                        <a14:foregroundMark x1="5736" y1="99720" x2="3238" y2="92157"/>
                        <a14:backgroundMark x1="1496" y1="30532" x2="1496" y2="92157"/>
                        <a14:backgroundMark x1="97506" y1="7283" x2="98254" y2="26891"/>
                        <a14:backgroundMark x1="98254" y1="5042" x2="99751" y2="12325"/>
                        <a14:backgroundMark x1="98005" y1="5322" x2="98254" y2="9804"/>
                        <a14:backgroundMark x1="13466" y1="1961" x2="10723" y2="3922"/>
                        <a14:backgroundMark x1="11471" y1="3641" x2="14713" y2="1681"/>
                        <a14:backgroundMark x1="34663" y1="1681" x2="53117" y2="1401"/>
                        <a14:backgroundMark x1="87282" y1="84874" x2="87282" y2="84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77" y="2100550"/>
            <a:ext cx="3055885" cy="272057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3A6490-4A97-0CE7-28F9-F16124F2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91" y="2115358"/>
            <a:ext cx="2583404" cy="2575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264C82-9EAC-990F-2C3C-90D9793E02EF}"/>
              </a:ext>
            </a:extLst>
          </p:cNvPr>
          <p:cNvSpPr txBox="1">
            <a:spLocks/>
          </p:cNvSpPr>
          <p:nvPr/>
        </p:nvSpPr>
        <p:spPr>
          <a:xfrm>
            <a:off x="6565491" y="4948937"/>
            <a:ext cx="3668756" cy="1031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Backend (Server)</a:t>
            </a:r>
            <a:endParaRPr lang="th-TH" sz="2800" b="1" dirty="0">
              <a:solidFill>
                <a:srgbClr val="0E86D4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399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D3C15-4888-4E56-3E9E-6B116EC22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7C91E-C9BE-AFDB-00A9-41218D82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61B7558-9813-8CBC-F3D7-9865E71A54D3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ภาพรวมระบบ</a:t>
            </a:r>
            <a:endParaRPr lang="en-US" sz="4400" b="1" dirty="0">
              <a:solidFill>
                <a:srgbClr val="055C9D"/>
              </a:solidFill>
              <a:latin typeface="Prompt" panose="00000500000000000000" pitchFamily="2" charset="-34"/>
              <a:ea typeface="ADLaM Display" panose="02010000000000000000" pitchFamily="2" charset="0"/>
              <a:cs typeface="Prompt" panose="00000500000000000000" pitchFamily="2" charset="-34"/>
              <a:sym typeface="Neue Machina Ultra-Bold"/>
            </a:endParaRPr>
          </a:p>
        </p:txBody>
      </p:sp>
      <p:pic>
        <p:nvPicPr>
          <p:cNvPr id="11" name="Picture 10" descr="A computer server with arrows&#10;&#10;AI-generated content may be incorrect.">
            <a:extLst>
              <a:ext uri="{FF2B5EF4-FFF2-40B4-BE49-F238E27FC236}">
                <a16:creationId xmlns:a16="http://schemas.microsoft.com/office/drawing/2014/main" id="{B979E04D-40D7-F3A7-9628-46380F28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9" y="2451798"/>
            <a:ext cx="10806407" cy="28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2876C-E056-B13A-6A5A-F715D2814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97D2E-CF59-6FC9-DAC7-67160F1B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095C73B8-A40F-4DA3-0A65-15BF5687E0E0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คำศัพท์พื้นฐาน</a:t>
            </a:r>
            <a:endParaRPr lang="en-US" sz="4400" b="1" dirty="0">
              <a:solidFill>
                <a:srgbClr val="055C9D"/>
              </a:solidFill>
              <a:latin typeface="Prompt" panose="00000500000000000000" pitchFamily="2" charset="-34"/>
              <a:ea typeface="ADLaM Display" panose="02010000000000000000" pitchFamily="2" charset="0"/>
              <a:cs typeface="Prompt" panose="00000500000000000000" pitchFamily="2" charset="-34"/>
              <a:sym typeface="Neue Machina Ultra-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37A2EC-6FF3-27F6-3A3C-127C4B692ADB}"/>
              </a:ext>
            </a:extLst>
          </p:cNvPr>
          <p:cNvSpPr txBox="1">
            <a:spLocks/>
          </p:cNvSpPr>
          <p:nvPr/>
        </p:nvSpPr>
        <p:spPr>
          <a:xfrm>
            <a:off x="1134357" y="1403644"/>
            <a:ext cx="8460712" cy="4576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Client (</a:t>
            </a:r>
            <a:r>
              <a:rPr lang="th-TH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ผู้ใช้บริการ</a:t>
            </a: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endParaRPr lang="th-TH" sz="2800" b="1" dirty="0">
              <a:solidFill>
                <a:srgbClr val="0E86D4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Server (</a:t>
            </a:r>
            <a:r>
              <a:rPr lang="th-TH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ผู้ให้บริการ</a:t>
            </a: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endParaRPr lang="th-TH" sz="2800" b="1" dirty="0">
              <a:solidFill>
                <a:srgbClr val="0E86D4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Request (</a:t>
            </a:r>
            <a:r>
              <a:rPr lang="th-TH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คำขอในการเข้าถึง</a:t>
            </a: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endParaRPr lang="th-TH" sz="2800" b="1" dirty="0">
              <a:solidFill>
                <a:srgbClr val="0E86D4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Response (</a:t>
            </a:r>
            <a:r>
              <a:rPr lang="th-TH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ตอบกลับคำขอ</a:t>
            </a: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endParaRPr lang="th-TH" sz="2800" b="1" dirty="0">
              <a:solidFill>
                <a:srgbClr val="0E86D4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791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CBA8-207A-9DE7-0996-1C7C6DA46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C498A-4786-31B5-49E5-B98298A7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0B89913F-7503-FDC8-F49B-DCCE5C06D233}"/>
              </a:ext>
            </a:extLst>
          </p:cNvPr>
          <p:cNvSpPr txBox="1"/>
          <p:nvPr/>
        </p:nvSpPr>
        <p:spPr>
          <a:xfrm>
            <a:off x="572757" y="298092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" panose="00000500000000000000" pitchFamily="2" charset="-34"/>
                <a:ea typeface="ADLaM Display" panose="02010000000000000000" pitchFamily="2" charset="0"/>
                <a:cs typeface="Prompt" panose="00000500000000000000" pitchFamily="2" charset="-34"/>
                <a:sym typeface="Neue Machina Ultra-Bold"/>
              </a:rPr>
              <a:t>เครื่องมือที่ใช้เขียนโปรแกรม</a:t>
            </a:r>
            <a:endParaRPr lang="en-US" sz="4400" b="1" dirty="0">
              <a:solidFill>
                <a:srgbClr val="055C9D"/>
              </a:solidFill>
              <a:latin typeface="Prompt" panose="00000500000000000000" pitchFamily="2" charset="-34"/>
              <a:ea typeface="ADLaM Display" panose="02010000000000000000" pitchFamily="2" charset="0"/>
              <a:cs typeface="Prompt" panose="00000500000000000000" pitchFamily="2" charset="-34"/>
              <a:sym typeface="Neue Machina Ultra-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8887D4-FDB7-5745-133F-6E4D6ABBB624}"/>
              </a:ext>
            </a:extLst>
          </p:cNvPr>
          <p:cNvSpPr txBox="1">
            <a:spLocks/>
          </p:cNvSpPr>
          <p:nvPr/>
        </p:nvSpPr>
        <p:spPr>
          <a:xfrm>
            <a:off x="772616" y="1360325"/>
            <a:ext cx="8460712" cy="4576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Frontend (</a:t>
            </a:r>
            <a:r>
              <a:rPr lang="th-TH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ระบบหน้าบ้าน</a:t>
            </a:r>
            <a:r>
              <a:rPr lang="en-US" sz="2800" b="1" dirty="0">
                <a:solidFill>
                  <a:srgbClr val="0E86D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endParaRPr lang="th-TH" sz="2800" b="1" dirty="0">
              <a:solidFill>
                <a:srgbClr val="0E86D4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Visual Studio Code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Python &amp; Django Framework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Prompt ExtraLight" panose="00000300000000000000" pitchFamily="2" charset="-34"/>
                <a:cs typeface="Prompt ExtraLight" panose="00000300000000000000" pitchFamily="2" charset="-34"/>
              </a:rPr>
              <a:t>XAMPP &amp; MySQL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1" dirty="0">
              <a:latin typeface="Prompt ExtraLight" panose="00000300000000000000" pitchFamily="2" charset="-34"/>
              <a:cs typeface="Prompt ExtraLight" panose="000003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3332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848</Words>
  <Application>Microsoft Office PowerPoint</Application>
  <PresentationFormat>Widescreen</PresentationFormat>
  <Paragraphs>128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Aptos Display</vt:lpstr>
      <vt:lpstr>Arial</vt:lpstr>
      <vt:lpstr>Prompt</vt:lpstr>
      <vt:lpstr>Prompt Black</vt:lpstr>
      <vt:lpstr>Prompt ExtraBold</vt:lpstr>
      <vt:lpstr>Prompt ExtraLight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ICT12367</dc:title>
  <dc:creator>Boonsiri Masan</dc:creator>
  <cp:lastModifiedBy>Boonsiri Masan</cp:lastModifiedBy>
  <cp:revision>12</cp:revision>
  <dcterms:created xsi:type="dcterms:W3CDTF">2025-01-20T14:09:38Z</dcterms:created>
  <dcterms:modified xsi:type="dcterms:W3CDTF">2025-02-22T12:36:46Z</dcterms:modified>
</cp:coreProperties>
</file>